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72" r:id="rId4"/>
    <p:sldId id="256" r:id="rId5"/>
    <p:sldId id="257" r:id="rId6"/>
    <p:sldId id="258" r:id="rId7"/>
    <p:sldId id="260" r:id="rId8"/>
    <p:sldId id="273" r:id="rId9"/>
    <p:sldId id="259" r:id="rId10"/>
    <p:sldId id="263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FF"/>
    <a:srgbClr val="FFFF9F"/>
    <a:srgbClr val="007A00"/>
    <a:srgbClr val="FA3000"/>
    <a:srgbClr val="4F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3"/>
    <p:restoredTop sz="94674"/>
  </p:normalViewPr>
  <p:slideViewPr>
    <p:cSldViewPr snapToGrid="0" showGuides="1">
      <p:cViewPr varScale="1">
        <p:scale>
          <a:sx n="64" d="100"/>
          <a:sy n="64" d="100"/>
        </p:scale>
        <p:origin x="1086" y="7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7D36-1954-420B-9F42-62B1DEA8A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49742-9866-4D97-A9A1-FBC54C009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14640-6063-44EB-B5F0-D8C9D8AE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857EC-DFE7-4E74-9CF7-BFD62ED7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A15A7-7FDA-4F43-A572-EAB10292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9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432C-1C05-43EE-BDD9-D985BC49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3957E-B735-4F14-8DAE-2BD67AA55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80E1C-02B8-4154-B27F-92D3B1DA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E3042-1B1B-483A-8ABF-FC891EE7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77317-A8BB-452C-A6EA-22176338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2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F69C1-17B6-4378-8E7E-3CAD229CB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FDB7D-C5CA-48BA-AB34-426C4C5EC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C8CF7-18CF-4A8C-9464-EE5A0F63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1F0B7-F1A7-437F-807D-D866EEA5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533F-E461-4927-B158-C43875CC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0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FEAC-A0B9-45AD-BF3B-9B5A7620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5840-D72E-4DFF-AF29-2D85F8C2E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18A23-2427-401A-868D-29A9A9D3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FEACE-3BFC-48F1-A3F9-5F66E9E3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A5F-502E-4170-BE9B-17120620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71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07DB-7FE8-414C-9723-B3C29CE7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3D009-D1F7-46A4-A9DC-77E7DB22C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22951-7724-4D78-AE65-441022F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8D189-D417-4D9D-AC4A-68F63196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51F5B-0690-43C0-8C81-34DEC28E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3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0B18-E534-4B68-9C3E-B99C913F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6075-4284-4415-8B3C-778BEA40A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08C06-1A81-4E53-8758-A2DEB5588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0BE60-6F43-40E8-BB88-9D623D4C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A8B62-A624-434D-9FE0-D1929D43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A355B-23CF-4D71-B3C0-9DB99E22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5BC1-3C4C-4987-80ED-7405017C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EC520-94A4-4347-A204-E95F0E04B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C78FB-4A66-4C84-B5D1-FB7132094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08F9F-A4D0-43E1-8675-BDCCD9193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02CA7-108E-4763-B334-29A8E39F7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189D6-7987-4FE5-996D-1A0B10A7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D9C4F-610C-4098-9BCA-17AED562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46136-752D-4396-90C2-00DBC373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0C65-2B35-48F9-AA74-F617B008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46DC1-EC6A-45F4-9A37-B88BAD99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71681-F809-4697-8FFC-AE52D50E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59E7A-99E8-474C-8D20-6F97166C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9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19845-7060-40BD-81E3-989D4584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B637B-4563-4A2F-81D3-1734B033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4EF3C-A186-4ACA-8052-B142C80F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6952-538B-4771-B42F-365B7EA9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CC66-7066-4FBE-90BA-500DB45F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05EB6-E8E2-4BF7-BB9E-6E05B89A3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625E7-1935-46E4-AA79-A10BE011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4A1FC-A79D-4221-B457-0B802139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1E99B-64D4-463E-9D6B-AF11CDD6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823D-63A2-4956-B3EE-69A1FEA6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3FB42-F721-46BC-868D-07F998D61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31E75-3179-4503-B41F-27C05E0DF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251B3-F62C-4CC7-8138-BA4C84BF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3C100-4846-40A1-AD27-F0E6697A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8348-28F5-4566-B15F-FF987F31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B6006-628D-4D4C-92D4-CAB403D8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69EE2-AB7F-4E39-AE83-155320984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6B60C-C80D-4B3E-865A-2D519324B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9CD7-FD35-4C9A-A1B6-8760D8A15FF1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60E59-6904-4DF6-A636-DBC920D1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E54A7-2FB3-4F02-8A8F-5614E1EF6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45E2-49A2-4E2C-B74F-439C1444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9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9740-9EB0-864A-93FB-F759CFC315C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D37B0-5D45-B94F-84CF-75CB26DD6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6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0A9C4E4A-18C6-4302-972B-7AF042A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27" y="1567832"/>
            <a:ext cx="9121109" cy="4547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05374-488D-4869-98D7-977EC346D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879" y="2179020"/>
            <a:ext cx="4400394" cy="1908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C88821-2F7F-4D0A-BBDA-EA92E2BA5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369" y="51332"/>
            <a:ext cx="2548349" cy="2127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39BE29-A18B-42E5-8627-FD5E1FF21904}"/>
              </a:ext>
            </a:extLst>
          </p:cNvPr>
          <p:cNvSpPr txBox="1"/>
          <p:nvPr/>
        </p:nvSpPr>
        <p:spPr>
          <a:xfrm>
            <a:off x="7796762" y="4332160"/>
            <a:ext cx="16001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i-IN" sz="32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पाठ्यक्रम</a:t>
            </a:r>
          </a:p>
          <a:p>
            <a:pPr algn="ctr"/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9 &amp; 10</a:t>
            </a:r>
          </a:p>
        </p:txBody>
      </p:sp>
    </p:spTree>
    <p:extLst>
      <p:ext uri="{BB962C8B-B14F-4D97-AF65-F5344CB8AC3E}">
        <p14:creationId xmlns:p14="http://schemas.microsoft.com/office/powerpoint/2010/main" val="20073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1E3EBF-D92D-4011-92EB-95EF985F47BF}"/>
              </a:ext>
            </a:extLst>
          </p:cNvPr>
          <p:cNvSpPr/>
          <p:nvPr/>
        </p:nvSpPr>
        <p:spPr>
          <a:xfrm>
            <a:off x="5336016" y="300294"/>
            <a:ext cx="1519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Section 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EAC07-8648-4012-B749-1FC56BC23E96}"/>
              </a:ext>
            </a:extLst>
          </p:cNvPr>
          <p:cNvSpPr/>
          <p:nvPr/>
        </p:nvSpPr>
        <p:spPr>
          <a:xfrm>
            <a:off x="629587" y="885069"/>
            <a:ext cx="4527029" cy="5282897"/>
          </a:xfrm>
          <a:prstGeom prst="rect">
            <a:avLst/>
          </a:prstGeom>
          <a:ln w="762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साहित्य सागर – गद्य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-------------------------------------------------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बात अठन्नी की – सुदर्शन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काकी – सियारामशरण गुप्त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महायज्ञ का पुरस्कार – यशपाल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नेताजी का चश्मा – स्वयं प्रकाश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बड़े घर की बेटी – प्रेमचंद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भीड़ में खोया आदमी – लीलाधर शर्मा     </a:t>
            </a:r>
            <a:r>
              <a:rPr lang="en-US" b="1" dirty="0">
                <a:solidFill>
                  <a:schemeClr val="tx1"/>
                </a:solidFill>
              </a:rPr>
              <a:t>‘</a:t>
            </a:r>
            <a:r>
              <a:rPr lang="hi-IN" b="1" dirty="0">
                <a:solidFill>
                  <a:schemeClr val="tx1"/>
                </a:solidFill>
              </a:rPr>
              <a:t>पर्वतीय</a:t>
            </a:r>
            <a:r>
              <a:rPr lang="en-US" b="1" dirty="0">
                <a:solidFill>
                  <a:schemeClr val="tx1"/>
                </a:solidFill>
              </a:rPr>
              <a:t>’</a:t>
            </a:r>
            <a:endParaRPr lang="hi-IN" b="1" dirty="0">
              <a:solidFill>
                <a:schemeClr val="tx1"/>
              </a:solidFill>
            </a:endParaRP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भेड़ें और भेड़िए – हरिशंकर परसाई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दो कलाकार – मन्नू भंडारी</a:t>
            </a:r>
          </a:p>
          <a:p>
            <a:pPr algn="ctr"/>
            <a:endParaRPr lang="hi-IN" b="1" dirty="0">
              <a:solidFill>
                <a:schemeClr val="tx1"/>
              </a:solidFill>
            </a:endParaRPr>
          </a:p>
          <a:p>
            <a:pPr algn="ctr"/>
            <a:r>
              <a:rPr lang="hi-IN" b="1" dirty="0">
                <a:solidFill>
                  <a:srgbClr val="002060"/>
                </a:solidFill>
              </a:rPr>
              <a:t>हटाई गई कहानी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अपना-अपना भाग्य – जैनेंद्र कुमार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संदेह – जयशंकर प्रसाद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B713BE-F573-4814-BF71-C17CCBA26F7A}"/>
              </a:ext>
            </a:extLst>
          </p:cNvPr>
          <p:cNvSpPr/>
          <p:nvPr/>
        </p:nvSpPr>
        <p:spPr>
          <a:xfrm>
            <a:off x="7015400" y="885069"/>
            <a:ext cx="4547013" cy="52828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साहित्य सागर – पद्य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------------------------------------------------------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साखी – कबीरदास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गिरिधर की कुंडलियाँ – गिरिधर कविराय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स्वर्ग बना सकते हैं – रामधारी सिंह </a:t>
            </a:r>
            <a:r>
              <a:rPr lang="en-US" b="1" dirty="0">
                <a:solidFill>
                  <a:schemeClr val="tx1"/>
                </a:solidFill>
              </a:rPr>
              <a:t>‘</a:t>
            </a:r>
            <a:r>
              <a:rPr lang="hi-IN" b="1" dirty="0">
                <a:solidFill>
                  <a:schemeClr val="tx1"/>
                </a:solidFill>
              </a:rPr>
              <a:t>दिनकर’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वह जन्म भूमि मेरी – सोहनलाल द्विवेदी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मेघ आए – सर्वेश्वर दयाल सक्सेना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सुर के पद – सूरदास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विनय के पद – तुलसीदास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चलना हमारा काम – शिवमंगल सिंह </a:t>
            </a:r>
            <a:r>
              <a:rPr lang="en-US" b="1" dirty="0">
                <a:solidFill>
                  <a:schemeClr val="tx1"/>
                </a:solidFill>
              </a:rPr>
              <a:t>‘</a:t>
            </a:r>
            <a:r>
              <a:rPr lang="hi-IN" b="1" dirty="0">
                <a:solidFill>
                  <a:schemeClr val="tx1"/>
                </a:solidFill>
              </a:rPr>
              <a:t>सुमन</a:t>
            </a:r>
            <a:r>
              <a:rPr lang="en-US" b="1" dirty="0">
                <a:solidFill>
                  <a:schemeClr val="tx1"/>
                </a:solidFill>
              </a:rPr>
              <a:t>’</a:t>
            </a:r>
            <a:endParaRPr lang="hi-IN" b="1" dirty="0">
              <a:solidFill>
                <a:schemeClr val="tx1"/>
              </a:solidFill>
            </a:endParaRPr>
          </a:p>
          <a:p>
            <a:pPr algn="ctr"/>
            <a:endParaRPr lang="hi-IN" b="1" dirty="0">
              <a:solidFill>
                <a:schemeClr val="tx1"/>
              </a:solidFill>
            </a:endParaRPr>
          </a:p>
          <a:p>
            <a:pPr algn="ctr"/>
            <a:r>
              <a:rPr lang="hi-IN" b="1" dirty="0">
                <a:solidFill>
                  <a:srgbClr val="002060"/>
                </a:solidFill>
              </a:rPr>
              <a:t>हटाई गई कविता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भिक्षुक – सूर्यकांत त्रिपाठी </a:t>
            </a:r>
            <a:r>
              <a:rPr lang="en-US" b="1" dirty="0">
                <a:solidFill>
                  <a:schemeClr val="tx1"/>
                </a:solidFill>
              </a:rPr>
              <a:t>‘</a:t>
            </a:r>
            <a:r>
              <a:rPr lang="hi-IN" b="1" dirty="0">
                <a:solidFill>
                  <a:schemeClr val="tx1"/>
                </a:solidFill>
              </a:rPr>
              <a:t>निराला</a:t>
            </a:r>
            <a:r>
              <a:rPr lang="en-US" b="1" dirty="0">
                <a:solidFill>
                  <a:schemeClr val="tx1"/>
                </a:solidFill>
              </a:rPr>
              <a:t>’</a:t>
            </a:r>
            <a:endParaRPr lang="hi-IN" b="1" dirty="0">
              <a:solidFill>
                <a:schemeClr val="tx1"/>
              </a:solidFill>
            </a:endParaRP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मातृ मंदिर की ओर – सुभद्रा कुमारी चौहान</a:t>
            </a:r>
          </a:p>
          <a:p>
            <a:pPr algn="ctr"/>
            <a:endParaRPr lang="hi-IN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66D08-333C-40BF-B9A7-B4EBCC566A0F}"/>
              </a:ext>
            </a:extLst>
          </p:cNvPr>
          <p:cNvSpPr txBox="1"/>
          <p:nvPr/>
        </p:nvSpPr>
        <p:spPr>
          <a:xfrm>
            <a:off x="2488365" y="6325851"/>
            <a:ext cx="727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b="1" dirty="0"/>
              <a:t>नोट : कक्षा </a:t>
            </a:r>
            <a:r>
              <a:rPr lang="en-US" b="1" dirty="0"/>
              <a:t>10</a:t>
            </a:r>
            <a:r>
              <a:rPr lang="hi-IN" b="1" dirty="0"/>
              <a:t> के विद्यार्थियों को </a:t>
            </a:r>
            <a:r>
              <a:rPr lang="hi-IN" b="1" dirty="0">
                <a:solidFill>
                  <a:srgbClr val="FF0000"/>
                </a:solidFill>
              </a:rPr>
              <a:t>भीड़ में खोया आदमी </a:t>
            </a:r>
            <a:r>
              <a:rPr lang="hi-IN" b="1" dirty="0"/>
              <a:t>नहीं पढ़ना है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976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8B4E1B-0874-4C3C-882D-D2047174719F}"/>
              </a:ext>
            </a:extLst>
          </p:cNvPr>
          <p:cNvSpPr/>
          <p:nvPr/>
        </p:nvSpPr>
        <p:spPr>
          <a:xfrm>
            <a:off x="464695" y="989351"/>
            <a:ext cx="5276538" cy="5171607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एकांकी संचय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-----------------------------------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संस्कार और भावना – विष्णु प्रभाकर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बहू की विदा – विनोद रस्तोगी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मातृभूमि का मान – हरिकृष्ण </a:t>
            </a:r>
            <a:r>
              <a:rPr lang="en-US" b="1" dirty="0">
                <a:solidFill>
                  <a:schemeClr val="tx1"/>
                </a:solidFill>
              </a:rPr>
              <a:t>‘</a:t>
            </a:r>
            <a:r>
              <a:rPr lang="hi-IN" b="1" dirty="0">
                <a:solidFill>
                  <a:schemeClr val="tx1"/>
                </a:solidFill>
              </a:rPr>
              <a:t>प्रेमी</a:t>
            </a:r>
            <a:r>
              <a:rPr lang="en-US" b="1" dirty="0">
                <a:solidFill>
                  <a:schemeClr val="tx1"/>
                </a:solidFill>
              </a:rPr>
              <a:t>’</a:t>
            </a:r>
            <a:endParaRPr lang="hi-IN" b="1" dirty="0">
              <a:solidFill>
                <a:schemeClr val="tx1"/>
              </a:solidFill>
            </a:endParaRP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सूखी डाली – उपेन्द्रनाथ </a:t>
            </a:r>
            <a:r>
              <a:rPr lang="en-US" b="1" dirty="0">
                <a:solidFill>
                  <a:schemeClr val="tx1"/>
                </a:solidFill>
              </a:rPr>
              <a:t>‘</a:t>
            </a:r>
            <a:r>
              <a:rPr lang="hi-IN" b="1" dirty="0">
                <a:solidFill>
                  <a:schemeClr val="tx1"/>
                </a:solidFill>
              </a:rPr>
              <a:t>अश्क</a:t>
            </a:r>
            <a:r>
              <a:rPr lang="en-US" b="1" dirty="0">
                <a:solidFill>
                  <a:schemeClr val="tx1"/>
                </a:solidFill>
              </a:rPr>
              <a:t>’</a:t>
            </a:r>
            <a:endParaRPr lang="hi-IN" b="1" dirty="0">
              <a:solidFill>
                <a:schemeClr val="tx1"/>
              </a:solidFill>
            </a:endParaRP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दीपदान – डॉ० रामकुमार वर्मा</a:t>
            </a:r>
          </a:p>
          <a:p>
            <a:pPr algn="ctr"/>
            <a:endParaRPr lang="hi-IN" b="1" dirty="0">
              <a:solidFill>
                <a:schemeClr val="tx1"/>
              </a:solidFill>
            </a:endParaRPr>
          </a:p>
          <a:p>
            <a:pPr algn="ctr"/>
            <a:r>
              <a:rPr lang="hi-IN" b="1" dirty="0">
                <a:solidFill>
                  <a:srgbClr val="002060"/>
                </a:solidFill>
              </a:rPr>
              <a:t>हटाई गई एकांकी</a:t>
            </a:r>
          </a:p>
          <a:p>
            <a:pPr algn="ctr"/>
            <a:endParaRPr lang="hi-IN" b="1" dirty="0">
              <a:solidFill>
                <a:schemeClr val="tx1"/>
              </a:solidFill>
            </a:endParaRP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महाभारत की एक साँझ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(भारत भूषण अग्रवाल)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E7E589-3DD7-4C7B-A09A-8EFBC20AD8AB}"/>
              </a:ext>
            </a:extLst>
          </p:cNvPr>
          <p:cNvSpPr/>
          <p:nvPr/>
        </p:nvSpPr>
        <p:spPr>
          <a:xfrm>
            <a:off x="6450769" y="989350"/>
            <a:ext cx="5276538" cy="5171607"/>
          </a:xfrm>
          <a:prstGeom prst="ellipse">
            <a:avLst/>
          </a:prstGeom>
          <a:solidFill>
            <a:srgbClr val="4FFF4F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उपन्यास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------------------------------------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नया रास्ता – सुषमा अग्रवाल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3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earded person in a suit and tie&#10;&#10;Description automatically generated">
            <a:extLst>
              <a:ext uri="{FF2B5EF4-FFF2-40B4-BE49-F238E27FC236}">
                <a16:creationId xmlns:a16="http://schemas.microsoft.com/office/drawing/2014/main" id="{D21F29B9-9D5B-481B-878D-7B30916ED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5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A09473-F08F-421A-A895-4B3BB47B4D02}"/>
              </a:ext>
            </a:extLst>
          </p:cNvPr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ICSE SYLLABUS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HINDI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1655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1CF183-2297-4258-B57C-3D1C2D878919}"/>
              </a:ext>
            </a:extLst>
          </p:cNvPr>
          <p:cNvSpPr/>
          <p:nvPr/>
        </p:nvSpPr>
        <p:spPr>
          <a:xfrm>
            <a:off x="526073" y="477170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निर्धारित</a:t>
            </a:r>
            <a:endParaRPr lang="en-US" sz="2600" b="1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पुस्तकें</a:t>
            </a:r>
            <a:endParaRPr lang="en-US" sz="2600" b="1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33E17-A7C2-4A63-8499-001085D2A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99" y="293530"/>
            <a:ext cx="2591986" cy="3841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39ADB-1A3C-4768-BD09-1083361A4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2" t="10211" r="24872" b="11182"/>
          <a:stretch/>
        </p:blipFill>
        <p:spPr>
          <a:xfrm>
            <a:off x="4892238" y="289413"/>
            <a:ext cx="2366792" cy="38792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5D8F7A6-6550-4EDE-AC5B-C688999CB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486" y="309857"/>
            <a:ext cx="2366792" cy="390884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D7F1E9-7EE3-4DE6-8459-3BA5E36DD489}"/>
              </a:ext>
            </a:extLst>
          </p:cNvPr>
          <p:cNvSpPr txBox="1"/>
          <p:nvPr/>
        </p:nvSpPr>
        <p:spPr>
          <a:xfrm>
            <a:off x="1139251" y="4105369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उपन्यास</a:t>
            </a:r>
            <a:endParaRPr lang="en-US" sz="2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BE6EF-2DFF-4897-B05A-010019F25ACB}"/>
              </a:ext>
            </a:extLst>
          </p:cNvPr>
          <p:cNvSpPr txBox="1"/>
          <p:nvPr/>
        </p:nvSpPr>
        <p:spPr>
          <a:xfrm>
            <a:off x="4062330" y="4120359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एकांकी</a:t>
            </a:r>
            <a:endParaRPr lang="en-US" sz="2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3B161-F892-4C23-B8F7-52D75536E2EF}"/>
              </a:ext>
            </a:extLst>
          </p:cNvPr>
          <p:cNvSpPr txBox="1"/>
          <p:nvPr/>
        </p:nvSpPr>
        <p:spPr>
          <a:xfrm>
            <a:off x="7045375" y="4120359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गद्य + पद्य</a:t>
            </a:r>
            <a:endParaRPr lang="en-US" sz="24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5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EAADEAE9-9510-4909-A396-D6D0FDAD0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93" y="112637"/>
            <a:ext cx="8279305" cy="660274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FE5750-96E4-4D9A-9B44-F8941EB371DD}"/>
              </a:ext>
            </a:extLst>
          </p:cNvPr>
          <p:cNvSpPr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प्रश्नपत्र का प्रारूप</a:t>
            </a:r>
          </a:p>
        </p:txBody>
      </p:sp>
    </p:spTree>
    <p:extLst>
      <p:ext uri="{BB962C8B-B14F-4D97-AF65-F5344CB8AC3E}">
        <p14:creationId xmlns:p14="http://schemas.microsoft.com/office/powerpoint/2010/main" val="50852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3BB1D6-BFF1-44B4-A3BF-84E135C71884}"/>
              </a:ext>
            </a:extLst>
          </p:cNvPr>
          <p:cNvSpPr/>
          <p:nvPr/>
        </p:nvSpPr>
        <p:spPr>
          <a:xfrm>
            <a:off x="5096656" y="884417"/>
            <a:ext cx="1978701" cy="914400"/>
          </a:xfrm>
          <a:prstGeom prst="rect">
            <a:avLst/>
          </a:prstGeom>
          <a:solidFill>
            <a:srgbClr val="FF99FF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400" b="1" dirty="0"/>
              <a:t>हिन्दी</a:t>
            </a:r>
          </a:p>
          <a:p>
            <a:pPr algn="ctr"/>
            <a:r>
              <a:rPr lang="hi-IN" sz="2400" b="1" dirty="0"/>
              <a:t>प्रश्न पत्र</a:t>
            </a:r>
            <a:endParaRPr lang="en-US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D379C-A8D3-456D-ACBD-9197D7184E59}"/>
              </a:ext>
            </a:extLst>
          </p:cNvPr>
          <p:cNvSpPr/>
          <p:nvPr/>
        </p:nvSpPr>
        <p:spPr>
          <a:xfrm>
            <a:off x="2968053" y="3257860"/>
            <a:ext cx="181381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400" b="1" dirty="0"/>
              <a:t>व्याकरण</a:t>
            </a:r>
          </a:p>
          <a:p>
            <a:pPr algn="ctr"/>
            <a:r>
              <a:rPr lang="hi-IN" sz="2400" b="1" dirty="0"/>
              <a:t>(</a:t>
            </a:r>
            <a:r>
              <a:rPr lang="en-US" sz="2400" b="1" dirty="0"/>
              <a:t>Section 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89B29C-33B5-4CDF-9F26-564CE0AE0E3B}"/>
              </a:ext>
            </a:extLst>
          </p:cNvPr>
          <p:cNvSpPr/>
          <p:nvPr/>
        </p:nvSpPr>
        <p:spPr>
          <a:xfrm>
            <a:off x="7459837" y="3257860"/>
            <a:ext cx="181381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400" b="1" dirty="0"/>
              <a:t>साहित्य</a:t>
            </a:r>
            <a:endParaRPr lang="en-US" sz="2400" b="1" dirty="0"/>
          </a:p>
          <a:p>
            <a:pPr algn="ctr"/>
            <a:r>
              <a:rPr lang="en-US" sz="2400" b="1" dirty="0"/>
              <a:t>(Section B)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DE90E93-0160-4C87-BAC4-8C4ADE7805DD}"/>
              </a:ext>
            </a:extLst>
          </p:cNvPr>
          <p:cNvSpPr/>
          <p:nvPr/>
        </p:nvSpPr>
        <p:spPr>
          <a:xfrm rot="2783805">
            <a:off x="5189915" y="1736891"/>
            <a:ext cx="461981" cy="1661410"/>
          </a:xfrm>
          <a:prstGeom prst="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8DDEB8F-A975-4567-9351-2531FE903F1F}"/>
              </a:ext>
            </a:extLst>
          </p:cNvPr>
          <p:cNvSpPr/>
          <p:nvPr/>
        </p:nvSpPr>
        <p:spPr>
          <a:xfrm rot="19033386">
            <a:off x="6563520" y="1753883"/>
            <a:ext cx="430248" cy="1651469"/>
          </a:xfrm>
          <a:prstGeom prst="downArrow">
            <a:avLst>
              <a:gd name="adj1" fmla="val 57039"/>
              <a:gd name="adj2" fmla="val 50000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76DF8-E0AA-40B3-B922-16037DDC8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013" y="4393491"/>
            <a:ext cx="1333890" cy="133389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64219-BDE2-4283-9F30-3C376F8F5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172" y="4392241"/>
            <a:ext cx="1335140" cy="13351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359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99C628-CB8B-408C-B04B-CDF5F19C7DF8}"/>
              </a:ext>
            </a:extLst>
          </p:cNvPr>
          <p:cNvSpPr/>
          <p:nvPr/>
        </p:nvSpPr>
        <p:spPr>
          <a:xfrm>
            <a:off x="5245452" y="74243"/>
            <a:ext cx="170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Section A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2D4234-8E93-40C7-B17F-BE1639CCA25B}"/>
              </a:ext>
            </a:extLst>
          </p:cNvPr>
          <p:cNvSpPr/>
          <p:nvPr/>
        </p:nvSpPr>
        <p:spPr>
          <a:xfrm>
            <a:off x="895037" y="2059473"/>
            <a:ext cx="1891259" cy="45661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प्रस्ताव-लेखन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(अंक-</a:t>
            </a:r>
            <a:r>
              <a:rPr lang="en-US" b="1" dirty="0">
                <a:solidFill>
                  <a:schemeClr val="tx1"/>
                </a:solidFill>
              </a:rPr>
              <a:t>15</a:t>
            </a:r>
            <a:r>
              <a:rPr lang="hi-IN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_____________</a:t>
            </a:r>
          </a:p>
          <a:p>
            <a:pPr algn="ctr"/>
            <a:endParaRPr lang="hi-IN" b="1" dirty="0">
              <a:solidFill>
                <a:schemeClr val="tx1"/>
              </a:solidFill>
            </a:endParaRP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वर्णनात्मक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२. विवरणात्मक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३. समस्या-मूलक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४. तार्किक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५. वाद-विवाद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६. चित्र-लेखन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७. कहानी-लेखन</a:t>
            </a:r>
          </a:p>
          <a:p>
            <a:pPr marL="342900" indent="-342900" algn="ctr">
              <a:buAutoNum type="hindiNumPeriod"/>
            </a:pPr>
            <a:endParaRPr lang="hi-IN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CB945E-BAEB-4529-9CB1-03AD01615997}"/>
              </a:ext>
            </a:extLst>
          </p:cNvPr>
          <p:cNvSpPr/>
          <p:nvPr/>
        </p:nvSpPr>
        <p:spPr>
          <a:xfrm>
            <a:off x="6634399" y="2059473"/>
            <a:ext cx="1866275" cy="4566174"/>
          </a:xfrm>
          <a:prstGeom prst="rect">
            <a:avLst/>
          </a:prstGeom>
          <a:solidFill>
            <a:srgbClr val="FFF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अपठित गद्‌यांश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(अंक-</a:t>
            </a:r>
            <a:r>
              <a:rPr lang="en-US" b="1" dirty="0">
                <a:solidFill>
                  <a:schemeClr val="tx1"/>
                </a:solidFill>
              </a:rPr>
              <a:t>10</a:t>
            </a:r>
            <a:r>
              <a:rPr lang="hi-IN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____________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लगभग २५० शब्दों का संक्षिप्त गद्‌यांश, जिसपर पाँच प्रश्न पूछे जाएँगे।</a:t>
            </a:r>
          </a:p>
          <a:p>
            <a:pPr algn="ctr"/>
            <a:endParaRPr lang="hi-IN" b="1" dirty="0">
              <a:solidFill>
                <a:schemeClr val="tx1"/>
              </a:solidFill>
            </a:endParaRP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[</a:t>
            </a:r>
            <a:r>
              <a:rPr lang="en-US" b="1" dirty="0">
                <a:solidFill>
                  <a:schemeClr val="tx1"/>
                </a:solidFill>
              </a:rPr>
              <a:t> 2 X 5 = 10</a:t>
            </a:r>
            <a:r>
              <a:rPr lang="hi-IN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969F4-8FB6-4FAB-8F36-561CB031E628}"/>
              </a:ext>
            </a:extLst>
          </p:cNvPr>
          <p:cNvSpPr/>
          <p:nvPr/>
        </p:nvSpPr>
        <p:spPr>
          <a:xfrm>
            <a:off x="3495833" y="2059473"/>
            <a:ext cx="1866275" cy="4566174"/>
          </a:xfrm>
          <a:prstGeom prst="rect">
            <a:avLst/>
          </a:prstGeom>
          <a:solidFill>
            <a:srgbClr val="FFF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पत्र-लेखन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(अंक-</a:t>
            </a:r>
            <a:r>
              <a:rPr lang="en-US" b="1" dirty="0">
                <a:solidFill>
                  <a:schemeClr val="tx1"/>
                </a:solidFill>
              </a:rPr>
              <a:t>7</a:t>
            </a:r>
            <a:r>
              <a:rPr lang="hi-IN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____________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औपचारिक</a:t>
            </a:r>
          </a:p>
          <a:p>
            <a:pPr marL="342900" indent="-342900" algn="ctr">
              <a:buAutoNum type="hindiNumPeriod"/>
            </a:pPr>
            <a:r>
              <a:rPr lang="hi-IN" b="1" dirty="0">
                <a:solidFill>
                  <a:schemeClr val="tx1"/>
                </a:solidFill>
              </a:rPr>
              <a:t>अनौपचारिक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[</a:t>
            </a:r>
            <a:r>
              <a:rPr lang="hi-IN" b="1" dirty="0">
                <a:solidFill>
                  <a:schemeClr val="tx1"/>
                </a:solidFill>
              </a:rPr>
              <a:t>प्रारूप </a:t>
            </a:r>
            <a:r>
              <a:rPr lang="en-US" b="1" dirty="0">
                <a:solidFill>
                  <a:schemeClr val="tx1"/>
                </a:solidFill>
              </a:rPr>
              <a:t>2+5</a:t>
            </a:r>
            <a:r>
              <a:rPr lang="hi-IN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80B9D7-4BC6-44BB-836C-D0FFE86836A4}"/>
              </a:ext>
            </a:extLst>
          </p:cNvPr>
          <p:cNvSpPr/>
          <p:nvPr/>
        </p:nvSpPr>
        <p:spPr>
          <a:xfrm>
            <a:off x="9178982" y="2059472"/>
            <a:ext cx="1891259" cy="45303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व्यावहारिक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व्याकरण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(अंक-</a:t>
            </a:r>
            <a:r>
              <a:rPr lang="en-US" b="1" dirty="0">
                <a:solidFill>
                  <a:schemeClr val="tx1"/>
                </a:solidFill>
              </a:rPr>
              <a:t>8</a:t>
            </a:r>
            <a:r>
              <a:rPr lang="hi-IN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_____________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१.भाववाचक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२. विशेषण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३.वर्तनी शुद्धता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४. विलोम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५. पर्यायवाची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६. उपसर्ग-प्रत्यय</a:t>
            </a:r>
          </a:p>
          <a:p>
            <a:pPr algn="ctr"/>
            <a:r>
              <a:rPr lang="hi-IN" b="1" dirty="0">
                <a:solidFill>
                  <a:schemeClr val="tx1"/>
                </a:solidFill>
              </a:rPr>
              <a:t>७. निर्देशानुसार वाक्य परिवर्तन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AF96FB-65FE-4BD9-A74F-2823B69F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95" y="524657"/>
            <a:ext cx="1891258" cy="148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EB7CE-F619-4889-B420-B7EE2D3F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170" y="599057"/>
            <a:ext cx="1537600" cy="1272569"/>
          </a:xfrm>
          <a:prstGeom prst="rect">
            <a:avLst/>
          </a:prstGeom>
        </p:spPr>
      </p:pic>
      <p:pic>
        <p:nvPicPr>
          <p:cNvPr id="12" name="Picture 11" descr="A picture containing game&#10;&#10;Description automatically generated">
            <a:extLst>
              <a:ext uri="{FF2B5EF4-FFF2-40B4-BE49-F238E27FC236}">
                <a16:creationId xmlns:a16="http://schemas.microsoft.com/office/drawing/2014/main" id="{5E922F63-CAAF-4BE1-90C5-B8C11ADF9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66" y="599057"/>
            <a:ext cx="1635868" cy="1415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D4F6E0-B4F7-4D78-8F12-5FD9DB472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933" y="524657"/>
            <a:ext cx="1877307" cy="14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6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68983-4C06-4A41-A6A9-D904227A3F4E}"/>
              </a:ext>
            </a:extLst>
          </p:cNvPr>
          <p:cNvSpPr txBox="1"/>
          <p:nvPr/>
        </p:nvSpPr>
        <p:spPr>
          <a:xfrm>
            <a:off x="1376712" y="869435"/>
            <a:ext cx="95125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i-IN" sz="2400" dirty="0">
                <a:latin typeface="Aparajita" panose="020B0604020202020204" pitchFamily="34" charset="0"/>
                <a:cs typeface="Aparajita" panose="020B0604020202020204" pitchFamily="34" charset="0"/>
              </a:rPr>
              <a:t>पाठ्यक्रम में निर्धारित किए गए चार पुस्तकों में से किन्हीं दो पुस्तकों का ही चयन करना है ।</a:t>
            </a:r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hi-IN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i-IN" sz="2400" dirty="0">
                <a:latin typeface="Aparajita" panose="020B0604020202020204" pitchFamily="34" charset="0"/>
                <a:cs typeface="Aparajita" panose="020B0604020202020204" pitchFamily="34" charset="0"/>
              </a:rPr>
              <a:t>प्रत्येक पुस्तक से </a:t>
            </a:r>
            <a:r>
              <a:rPr lang="hi-IN" sz="2400" b="1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तीन</a:t>
            </a:r>
            <a:r>
              <a:rPr lang="hi-IN" sz="2400" dirty="0">
                <a:latin typeface="Aparajita" panose="020B0604020202020204" pitchFamily="34" charset="0"/>
                <a:cs typeface="Aparajita" panose="020B0604020202020204" pitchFamily="34" charset="0"/>
              </a:rPr>
              <a:t> पंक्तियों पर आधारित प्रश्न पूछे जाएँगे ।</a:t>
            </a:r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hi-IN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i-IN" sz="2400" dirty="0">
                <a:latin typeface="Aparajita" panose="020B0604020202020204" pitchFamily="34" charset="0"/>
                <a:cs typeface="Aparajita" panose="020B0604020202020204" pitchFamily="34" charset="0"/>
              </a:rPr>
              <a:t> पंक्तियों पर आधारित प्रश्नों का अंक विभाजन </a:t>
            </a:r>
            <a:r>
              <a:rPr lang="hi-IN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– </a:t>
            </a:r>
            <a:r>
              <a:rPr lang="en-US" sz="2400" b="1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 + 2 + 3 + 3 = 10</a:t>
            </a:r>
          </a:p>
          <a:p>
            <a:pPr algn="ctr"/>
            <a:endParaRPr lang="hi-IN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i-IN" sz="2400" dirty="0">
                <a:latin typeface="Aparajita" panose="020B0604020202020204" pitchFamily="34" charset="0"/>
                <a:cs typeface="Aparajita" panose="020B0604020202020204" pitchFamily="34" charset="0"/>
              </a:rPr>
              <a:t>विद्यार्थियों को दो पुस्तकों में से चार पंक्तियों पर आधारित प्रश्नों के उत्तर लिखने हैं ।</a:t>
            </a:r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endParaRPr lang="hi-IN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i-IN" sz="2400" dirty="0">
                <a:latin typeface="Aparajita" panose="020B0604020202020204" pitchFamily="34" charset="0"/>
                <a:cs typeface="Aparajita" panose="020B0604020202020204" pitchFamily="34" charset="0"/>
              </a:rPr>
              <a:t>विद्यार्थियों को </a:t>
            </a:r>
            <a:r>
              <a:rPr lang="hi-IN" sz="2400" b="1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दो</a:t>
            </a:r>
            <a:r>
              <a:rPr lang="hi-IN" sz="2400" dirty="0">
                <a:latin typeface="Aparajita" panose="020B0604020202020204" pitchFamily="34" charset="0"/>
                <a:cs typeface="Aparajita" panose="020B0604020202020204" pitchFamily="34" charset="0"/>
              </a:rPr>
              <a:t> पुस्तकों से ही प्रश्न करने होंगे ।</a:t>
            </a:r>
          </a:p>
          <a:p>
            <a:pPr algn="ctr"/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28E99-9DEA-4D4A-9BB5-DD5E44A8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0685"/>
            <a:ext cx="2203553" cy="2557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48BDB-4941-4C8C-8453-02604EFF0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458" y="4251528"/>
            <a:ext cx="2204541" cy="2602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12610-1873-4FDE-A5F7-17448F797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729" y="4297413"/>
            <a:ext cx="2203553" cy="2576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90E871-F147-47B1-9784-E7ECAD7175F5}"/>
              </a:ext>
            </a:extLst>
          </p:cNvPr>
          <p:cNvSpPr/>
          <p:nvPr/>
        </p:nvSpPr>
        <p:spPr>
          <a:xfrm>
            <a:off x="5275884" y="227732"/>
            <a:ext cx="168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Section B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FAF57-608C-4E00-A3D8-8FB3A7560BB9}"/>
              </a:ext>
            </a:extLst>
          </p:cNvPr>
          <p:cNvSpPr txBox="1"/>
          <p:nvPr/>
        </p:nvSpPr>
        <p:spPr>
          <a:xfrm>
            <a:off x="5215924" y="5636302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2800" b="1" dirty="0"/>
              <a:t>गद्य + पद्य</a:t>
            </a:r>
          </a:p>
        </p:txBody>
      </p:sp>
    </p:spTree>
    <p:extLst>
      <p:ext uri="{BB962C8B-B14F-4D97-AF65-F5344CB8AC3E}">
        <p14:creationId xmlns:p14="http://schemas.microsoft.com/office/powerpoint/2010/main" val="232046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415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Aparajita</vt:lpstr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2020-08-04T14:45:57Z</dcterms:created>
  <dcterms:modified xsi:type="dcterms:W3CDTF">2020-08-07T11:22:23Z</dcterms:modified>
</cp:coreProperties>
</file>